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58" r:id="rId4"/>
    <p:sldId id="260"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05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94660"/>
  </p:normalViewPr>
  <p:slideViewPr>
    <p:cSldViewPr snapToGrid="0">
      <p:cViewPr>
        <p:scale>
          <a:sx n="71" d="100"/>
          <a:sy n="71" d="100"/>
        </p:scale>
        <p:origin x="1296" y="3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9575-702E-212A-7E6A-B6AA5B0ED5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2015588-7442-FFC0-4297-B9C38A33FD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2047123-F5C4-C230-FF11-1FBC2836B183}"/>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BCE139CC-101D-06D0-B2B3-03F7E87B9A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356DB0-4F65-E7C3-EB3B-9DDA17BD4A69}"/>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3799140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F9370-DDAD-71E7-B517-EFA58B03A1D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BC5EFB1-5D2A-B076-D3D2-C2DEB8BCB5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14A3A4-43EE-664D-D0C8-1DEE175BAC06}"/>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026E551D-6E0C-9CAA-F786-3E7F99EEDCD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2D6A45C-A8C9-26ED-E632-E75603B48F03}"/>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1260687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B96E34-8D9B-CADA-D348-90720CBC9FB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8FF7D7D-62A3-65E2-79F6-1E0E8A3DF3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18032E5-9E65-5041-1E91-4157B2398498}"/>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BF8A5D4E-503B-1276-528F-ADE73CD742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82889C2-5064-AB9B-A12F-53800B451E34}"/>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1393160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14534-3852-4C7A-6D26-F21B494BC22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BCF180F-CC01-44CF-C552-8BC9BB4B0A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438C31-5C24-BDEB-80A4-0B62548EC14A}"/>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BF1261B8-5D3B-D9AE-21E6-7FCACD10050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53D02C-442D-F4EE-4EB7-F0ED13A456D4}"/>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3393067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C584D-6469-B478-A96B-229414D58F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347BFD6-B324-97F5-6ED4-065AA22B1C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45389C-4196-5C16-14CC-0FD8A4D6748A}"/>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C69BAB7E-51BF-9AB9-3055-48F5FC3776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A26F3C1-99BE-088E-ED43-D2A708AB7D05}"/>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2910470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D3C86-7B3A-163F-BD02-1F643C063FD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BB99C52-6889-D482-89E7-19AED5F1ED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09BE0B6-5E28-C900-280B-4961EC9A56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C7245B9-AFB9-DD28-6BAC-DA507F80C0B0}"/>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6" name="Footer Placeholder 5">
            <a:extLst>
              <a:ext uri="{FF2B5EF4-FFF2-40B4-BE49-F238E27FC236}">
                <a16:creationId xmlns:a16="http://schemas.microsoft.com/office/drawing/2014/main" id="{DCEC474E-4039-B704-B697-A4F09059C4B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781B972-0454-CDD7-2A6C-3BE89F22C8C7}"/>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2439858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9900D-A40F-52FB-94AD-427C900FA68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DCCA211-1EDC-4182-B821-95A493E2F4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1B91BA-529D-0D23-4768-FE3B74F4B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F50ADA3-139C-1D1F-3D38-6F35D1B6E5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C3A6835-39A5-10DA-32B2-07A6E12AA14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8F5CF69-F38C-41AE-255F-2AF65407FA74}"/>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8" name="Footer Placeholder 7">
            <a:extLst>
              <a:ext uri="{FF2B5EF4-FFF2-40B4-BE49-F238E27FC236}">
                <a16:creationId xmlns:a16="http://schemas.microsoft.com/office/drawing/2014/main" id="{62442CDD-8088-10F2-3689-56D013C3719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35BF6F2-C2A0-0DD3-662F-50E5C787D766}"/>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701697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F0C55-D3C1-7392-5839-D9A7F1E4AFF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55B4B98-828D-5DED-07BC-06381E7DBE5F}"/>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4" name="Footer Placeholder 3">
            <a:extLst>
              <a:ext uri="{FF2B5EF4-FFF2-40B4-BE49-F238E27FC236}">
                <a16:creationId xmlns:a16="http://schemas.microsoft.com/office/drawing/2014/main" id="{908FFA42-00A0-1EAE-70A2-8ECC45BBF50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3C31DB5-CDC2-3577-D3E9-0E6AA2F5DBFB}"/>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3664552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A9FA15-06D3-F477-FCBD-C45CD11417F8}"/>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3" name="Footer Placeholder 2">
            <a:extLst>
              <a:ext uri="{FF2B5EF4-FFF2-40B4-BE49-F238E27FC236}">
                <a16:creationId xmlns:a16="http://schemas.microsoft.com/office/drawing/2014/main" id="{4A90C251-1565-1045-A0B4-3C13710725E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657B05F-AFBF-89C7-5972-DFF85DE620A1}"/>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270091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DAB0A-2D2B-0B20-5914-69AC56B522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6D3D16D-B2CD-031C-A214-6944A7E1CD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E3F6A12-F242-D34F-324A-23D32F8AF3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A004FE-FF8F-E178-08C9-89EFF4F58DD4}"/>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6" name="Footer Placeholder 5">
            <a:extLst>
              <a:ext uri="{FF2B5EF4-FFF2-40B4-BE49-F238E27FC236}">
                <a16:creationId xmlns:a16="http://schemas.microsoft.com/office/drawing/2014/main" id="{8EA9BF52-A848-FA6C-65C6-0E495476A82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2CCC73A-36B6-BB69-D934-CCD5D25FF2B7}"/>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1527789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63F93-C2B5-9DD7-5D3D-45787E9663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EFE5ADF-9BD0-6596-F6D1-488BB543DF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7E673AB-7D7F-E06D-4B92-6EF176AFB8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12B7B6-53CC-7F23-83FC-58D972340A36}"/>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6" name="Footer Placeholder 5">
            <a:extLst>
              <a:ext uri="{FF2B5EF4-FFF2-40B4-BE49-F238E27FC236}">
                <a16:creationId xmlns:a16="http://schemas.microsoft.com/office/drawing/2014/main" id="{8666BD8A-CB3A-D346-9450-51147F5E207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C6F5F20-112D-62D7-4AA8-E272990B3087}"/>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680562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859BBD-A5AF-0857-3FC9-366C82A558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4FAAA8-DDF6-81F8-305D-2C801F143F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9458E28-AD63-F07C-607E-A411EB4555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9646A106-0762-C8E5-2711-A024B0D4C5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834CDB4-B683-31E0-AE2C-B2FB02C7CE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9051D0-0B30-4C97-AFC4-FA56FD44D93A}" type="slidenum">
              <a:rPr lang="en-IN" smtClean="0"/>
              <a:t>‹#›</a:t>
            </a:fld>
            <a:endParaRPr lang="en-IN"/>
          </a:p>
        </p:txBody>
      </p:sp>
    </p:spTree>
    <p:extLst>
      <p:ext uri="{BB962C8B-B14F-4D97-AF65-F5344CB8AC3E}">
        <p14:creationId xmlns:p14="http://schemas.microsoft.com/office/powerpoint/2010/main" val="35952971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758D6A2C-32D3-0D51-71B2-6B3EB491D54A}"/>
              </a:ext>
            </a:extLst>
          </p:cNvPr>
          <p:cNvSpPr/>
          <p:nvPr/>
        </p:nvSpPr>
        <p:spPr>
          <a:xfrm rot="390755">
            <a:off x="4829220" y="-769116"/>
            <a:ext cx="9859574" cy="9176160"/>
          </a:xfrm>
          <a:prstGeom prst="parallelogram">
            <a:avLst/>
          </a:prstGeom>
          <a:solidFill>
            <a:schemeClr val="bg1">
              <a:lumMod val="85000"/>
            </a:schemeClr>
          </a:solidFill>
          <a:ln>
            <a:solidFill>
              <a:schemeClr val="bg2"/>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616D8C96-2CD9-D602-D123-67EC0FB2D9F7}"/>
              </a:ext>
            </a:extLst>
          </p:cNvPr>
          <p:cNvPicPr>
            <a:picLocks noChangeAspect="1"/>
          </p:cNvPicPr>
          <p:nvPr/>
        </p:nvPicPr>
        <p:blipFill>
          <a:blip r:embed="rId2">
            <a:duotone>
              <a:prstClr val="black"/>
              <a:schemeClr val="tx2">
                <a:tint val="45000"/>
                <a:satMod val="400000"/>
              </a:schemeClr>
            </a:duotone>
            <a:alphaModFix/>
          </a:blip>
          <a:srcRect t="17930" b="28728"/>
          <a:stretch/>
        </p:blipFill>
        <p:spPr>
          <a:xfrm>
            <a:off x="-680032" y="3818965"/>
            <a:ext cx="6926350" cy="2340292"/>
          </a:xfrm>
          <a:prstGeom prst="parallelogram">
            <a:avLst>
              <a:gd name="adj" fmla="val 25698"/>
            </a:avLst>
          </a:prstGeom>
        </p:spPr>
      </p:pic>
      <p:sp>
        <p:nvSpPr>
          <p:cNvPr id="10" name="Parallelogram 9">
            <a:extLst>
              <a:ext uri="{FF2B5EF4-FFF2-40B4-BE49-F238E27FC236}">
                <a16:creationId xmlns:a16="http://schemas.microsoft.com/office/drawing/2014/main" id="{C3350B8D-4802-EDE4-E144-7ABC8E783A62}"/>
              </a:ext>
            </a:extLst>
          </p:cNvPr>
          <p:cNvSpPr/>
          <p:nvPr/>
        </p:nvSpPr>
        <p:spPr>
          <a:xfrm>
            <a:off x="11266995" y="3818964"/>
            <a:ext cx="2805708" cy="2340292"/>
          </a:xfrm>
          <a:prstGeom prst="parallelogram">
            <a:avLst>
              <a:gd name="adj" fmla="val 25795"/>
            </a:avLst>
          </a:prstGeom>
          <a:gradFill flip="none" rotWithShape="1">
            <a:gsLst>
              <a:gs pos="0">
                <a:srgbClr val="FF5050">
                  <a:shade val="30000"/>
                  <a:satMod val="115000"/>
                </a:srgbClr>
              </a:gs>
              <a:gs pos="50000">
                <a:srgbClr val="FF5050">
                  <a:shade val="67500"/>
                  <a:satMod val="115000"/>
                </a:srgbClr>
              </a:gs>
              <a:gs pos="100000">
                <a:srgbClr val="FF5050">
                  <a:shade val="100000"/>
                  <a:satMod val="115000"/>
                </a:srgbClr>
              </a:gs>
            </a:gsLst>
            <a:lin ang="13500000" scaled="1"/>
            <a:tileRect/>
          </a:gra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Parallelogram 10">
            <a:extLst>
              <a:ext uri="{FF2B5EF4-FFF2-40B4-BE49-F238E27FC236}">
                <a16:creationId xmlns:a16="http://schemas.microsoft.com/office/drawing/2014/main" id="{74274924-1229-A324-7AAC-393919E0A4CC}"/>
              </a:ext>
            </a:extLst>
          </p:cNvPr>
          <p:cNvSpPr/>
          <p:nvPr/>
        </p:nvSpPr>
        <p:spPr>
          <a:xfrm>
            <a:off x="5735494" y="3818964"/>
            <a:ext cx="6048691" cy="2340291"/>
          </a:xfrm>
          <a:prstGeom prst="parallelogram">
            <a:avLst>
              <a:gd name="adj" fmla="val 26369"/>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l="100000" t="100000"/>
            </a:path>
            <a:tileRect r="-100000" b="-100000"/>
          </a:gra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 0">
            <a:extLst>
              <a:ext uri="{FF2B5EF4-FFF2-40B4-BE49-F238E27FC236}">
                <a16:creationId xmlns:a16="http://schemas.microsoft.com/office/drawing/2014/main" id="{A4B9F735-3595-27A0-AF2D-E7CE80F33571}"/>
              </a:ext>
            </a:extLst>
          </p:cNvPr>
          <p:cNvSpPr/>
          <p:nvPr/>
        </p:nvSpPr>
        <p:spPr>
          <a:xfrm>
            <a:off x="219556" y="2011442"/>
            <a:ext cx="7556421" cy="2835116"/>
          </a:xfrm>
          <a:prstGeom prst="rect">
            <a:avLst/>
          </a:prstGeom>
          <a:noFill/>
          <a:ln/>
        </p:spPr>
        <p:txBody>
          <a:bodyPr wrap="square" lIns="0" tIns="0" rIns="0" bIns="0" rtlCol="0" anchor="t"/>
          <a:lstStyle/>
          <a:p>
            <a:pPr marL="0" indent="0">
              <a:lnSpc>
                <a:spcPts val="5550"/>
              </a:lnSpc>
              <a:buNone/>
            </a:pPr>
            <a:r>
              <a:rPr lang="en-US" sz="4450" b="1" dirty="0">
                <a:solidFill>
                  <a:srgbClr val="3B4540"/>
                </a:solidFill>
                <a:latin typeface="Berlin Sans FB Demi" panose="020E0802020502020306" pitchFamily="34" charset="0"/>
                <a:ea typeface="Fraunces Extra Bold" pitchFamily="34" charset="-122"/>
                <a:cs typeface="Fraunces Extra Bold" pitchFamily="34" charset="-120"/>
              </a:rPr>
              <a:t>Technological Environment in Management Fundamentals</a:t>
            </a:r>
            <a:endParaRPr lang="en-US" sz="4450" dirty="0">
              <a:latin typeface="Berlin Sans FB Demi" panose="020E0802020502020306" pitchFamily="34" charset="0"/>
            </a:endParaRPr>
          </a:p>
        </p:txBody>
      </p:sp>
    </p:spTree>
    <p:extLst>
      <p:ext uri="{BB962C8B-B14F-4D97-AF65-F5344CB8AC3E}">
        <p14:creationId xmlns:p14="http://schemas.microsoft.com/office/powerpoint/2010/main" val="3263269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7855A17C-0C3C-F704-649D-809A7FD331C7}"/>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811F6D37-9563-B158-612F-A23F8E60F664}"/>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1DA09C60-0B6D-708C-9A08-D430007B65FC}"/>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79267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040BE500-7F42-0650-C038-43C99222F3ED}"/>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1150631D-960B-04D0-A045-DB8860B8BDB2}"/>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50AD9935-DD86-89ED-9644-0B949C167400}"/>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 0">
            <a:extLst>
              <a:ext uri="{FF2B5EF4-FFF2-40B4-BE49-F238E27FC236}">
                <a16:creationId xmlns:a16="http://schemas.microsoft.com/office/drawing/2014/main" id="{CDFD96FD-93E6-B11F-53DE-9F83D7916722}"/>
              </a:ext>
            </a:extLst>
          </p:cNvPr>
          <p:cNvSpPr/>
          <p:nvPr/>
        </p:nvSpPr>
        <p:spPr>
          <a:xfrm>
            <a:off x="307867" y="0"/>
            <a:ext cx="7556421" cy="2835116"/>
          </a:xfrm>
          <a:prstGeom prst="rect">
            <a:avLst/>
          </a:prstGeom>
          <a:noFill/>
          <a:ln/>
        </p:spPr>
        <p:txBody>
          <a:bodyPr wrap="square" lIns="0" tIns="0" rIns="0" bIns="0" rtlCol="0" anchor="t"/>
          <a:lstStyle/>
          <a:p>
            <a:pPr marL="0" indent="0">
              <a:lnSpc>
                <a:spcPts val="5550"/>
              </a:lnSpc>
              <a:buNone/>
            </a:pPr>
            <a:r>
              <a:rPr lang="en-US" sz="4450" b="1" dirty="0">
                <a:solidFill>
                  <a:srgbClr val="3B4540"/>
                </a:solidFill>
                <a:latin typeface="Berlin Sans FB Demi" panose="020E0802020502020306" pitchFamily="34" charset="0"/>
                <a:ea typeface="Fraunces Extra Bold" pitchFamily="34" charset="-122"/>
                <a:cs typeface="Fraunces Extra Bold" pitchFamily="34" charset="-120"/>
              </a:rPr>
              <a:t>Technological Environment in Management Fundamentals</a:t>
            </a:r>
            <a:endParaRPr lang="en-US" sz="4450" dirty="0">
              <a:latin typeface="Berlin Sans FB Demi" panose="020E0802020502020306" pitchFamily="34" charset="0"/>
            </a:endParaRPr>
          </a:p>
        </p:txBody>
      </p:sp>
      <p:sp>
        <p:nvSpPr>
          <p:cNvPr id="6" name="Text 1">
            <a:extLst>
              <a:ext uri="{FF2B5EF4-FFF2-40B4-BE49-F238E27FC236}">
                <a16:creationId xmlns:a16="http://schemas.microsoft.com/office/drawing/2014/main" id="{0354CD43-C95A-33CC-E9D1-522E95FCD27B}"/>
              </a:ext>
            </a:extLst>
          </p:cNvPr>
          <p:cNvSpPr/>
          <p:nvPr/>
        </p:nvSpPr>
        <p:spPr>
          <a:xfrm>
            <a:off x="397100" y="1593344"/>
            <a:ext cx="7556421" cy="1451610"/>
          </a:xfrm>
          <a:prstGeom prst="rect">
            <a:avLst/>
          </a:prstGeom>
          <a:noFill/>
          <a:ln/>
        </p:spPr>
        <p:txBody>
          <a:bodyPr wrap="square" lIns="0" tIns="0" rIns="0" bIns="0" rtlCol="0" anchor="t"/>
          <a:lstStyle/>
          <a:p>
            <a:pPr marL="0" indent="0">
              <a:lnSpc>
                <a:spcPts val="2850"/>
              </a:lnSpc>
              <a:buNone/>
            </a:pPr>
            <a:r>
              <a:rPr lang="en-US" dirty="0">
                <a:solidFill>
                  <a:srgbClr val="405449"/>
                </a:solidFill>
                <a:latin typeface="Times New Roman" panose="02020603050405020304" pitchFamily="18" charset="0"/>
                <a:ea typeface="Nobile" pitchFamily="34" charset="-122"/>
                <a:cs typeface="Times New Roman" panose="02020603050405020304" pitchFamily="18" charset="0"/>
              </a:rPr>
              <a:t>This presentation explores the ever-evolving technological landscape and its impact on management principles. It will delve into key concepts, trends, and strategies relevant to the modern business environment.</a:t>
            </a:r>
            <a:endParaRPr lang="en-US" dirty="0">
              <a:latin typeface="Times New Roman" panose="02020603050405020304" pitchFamily="18" charset="0"/>
              <a:cs typeface="Times New Roman" panose="02020603050405020304" pitchFamily="18" charset="0"/>
            </a:endParaRPr>
          </a:p>
        </p:txBody>
      </p:sp>
      <p:sp>
        <p:nvSpPr>
          <p:cNvPr id="10" name="Arrow: Pentagon 9">
            <a:extLst>
              <a:ext uri="{FF2B5EF4-FFF2-40B4-BE49-F238E27FC236}">
                <a16:creationId xmlns:a16="http://schemas.microsoft.com/office/drawing/2014/main" id="{0AD7C2BE-9E4F-C0D2-B837-AEAF950270C2}"/>
              </a:ext>
            </a:extLst>
          </p:cNvPr>
          <p:cNvSpPr/>
          <p:nvPr/>
        </p:nvSpPr>
        <p:spPr>
          <a:xfrm>
            <a:off x="0" y="2886632"/>
            <a:ext cx="8202706" cy="811811"/>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 0">
            <a:extLst>
              <a:ext uri="{FF2B5EF4-FFF2-40B4-BE49-F238E27FC236}">
                <a16:creationId xmlns:a16="http://schemas.microsoft.com/office/drawing/2014/main" id="{FE7471C2-E674-F666-CFD1-69F5384BB3A9}"/>
              </a:ext>
            </a:extLst>
          </p:cNvPr>
          <p:cNvSpPr/>
          <p:nvPr/>
        </p:nvSpPr>
        <p:spPr>
          <a:xfrm>
            <a:off x="186843" y="2868590"/>
            <a:ext cx="7556421" cy="708779"/>
          </a:xfrm>
          <a:prstGeom prst="rect">
            <a:avLst/>
          </a:prstGeom>
          <a:noFill/>
          <a:ln/>
        </p:spPr>
        <p:txBody>
          <a:bodyPr wrap="none" lIns="0" tIns="0" rIns="0" bIns="0" rtlCol="0" anchor="t"/>
          <a:lstStyle/>
          <a:p>
            <a:pPr marL="0" indent="0">
              <a:lnSpc>
                <a:spcPts val="5550"/>
              </a:lnSpc>
              <a:buNone/>
            </a:pPr>
            <a:r>
              <a:rPr lang="en-US" sz="2800" b="1" dirty="0">
                <a:solidFill>
                  <a:srgbClr val="3B4540"/>
                </a:solidFill>
                <a:latin typeface="Fraunces Extra Bold" pitchFamily="34" charset="0"/>
                <a:ea typeface="Fraunces Extra Bold" pitchFamily="34" charset="-122"/>
                <a:cs typeface="Fraunces Extra Bold" pitchFamily="34" charset="-120"/>
              </a:rPr>
              <a:t>The Concept of Technology in Management</a:t>
            </a:r>
            <a:endParaRPr lang="en-US" sz="2800" dirty="0"/>
          </a:p>
        </p:txBody>
      </p:sp>
      <p:sp>
        <p:nvSpPr>
          <p:cNvPr id="11" name="Arrow: Chevron 10">
            <a:extLst>
              <a:ext uri="{FF2B5EF4-FFF2-40B4-BE49-F238E27FC236}">
                <a16:creationId xmlns:a16="http://schemas.microsoft.com/office/drawing/2014/main" id="{D2FDAEDF-0209-78B2-2C76-BFC1B1A930C0}"/>
              </a:ext>
            </a:extLst>
          </p:cNvPr>
          <p:cNvSpPr/>
          <p:nvPr/>
        </p:nvSpPr>
        <p:spPr>
          <a:xfrm>
            <a:off x="7884165" y="2860873"/>
            <a:ext cx="614378" cy="837570"/>
          </a:xfrm>
          <a:prstGeom prst="chevron">
            <a:avLst>
              <a:gd name="adj" fmla="val 64545"/>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2" name="Arrow: Chevron 11">
            <a:extLst>
              <a:ext uri="{FF2B5EF4-FFF2-40B4-BE49-F238E27FC236}">
                <a16:creationId xmlns:a16="http://schemas.microsoft.com/office/drawing/2014/main" id="{5C026AB7-6F26-E3B3-3A34-16E1A828FC3A}"/>
              </a:ext>
            </a:extLst>
          </p:cNvPr>
          <p:cNvSpPr/>
          <p:nvPr/>
        </p:nvSpPr>
        <p:spPr>
          <a:xfrm>
            <a:off x="8212644" y="2868590"/>
            <a:ext cx="614378" cy="837570"/>
          </a:xfrm>
          <a:prstGeom prst="chevron">
            <a:avLst>
              <a:gd name="adj" fmla="val 64545"/>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3" name="Text 1">
            <a:extLst>
              <a:ext uri="{FF2B5EF4-FFF2-40B4-BE49-F238E27FC236}">
                <a16:creationId xmlns:a16="http://schemas.microsoft.com/office/drawing/2014/main" id="{A39E0CF0-BF50-0992-21CE-5D9281D30328}"/>
              </a:ext>
            </a:extLst>
          </p:cNvPr>
          <p:cNvSpPr/>
          <p:nvPr/>
        </p:nvSpPr>
        <p:spPr>
          <a:xfrm>
            <a:off x="307867" y="3962284"/>
            <a:ext cx="2990493" cy="354330"/>
          </a:xfrm>
          <a:prstGeom prst="rect">
            <a:avLst/>
          </a:prstGeom>
          <a:noFill/>
          <a:ln/>
        </p:spPr>
        <p:txBody>
          <a:bodyPr wrap="none" lIns="0" tIns="0" rIns="0" bIns="0" rtlCol="0" anchor="t"/>
          <a:lstStyle/>
          <a:p>
            <a:pPr marL="0" indent="0">
              <a:lnSpc>
                <a:spcPts val="2750"/>
              </a:lnSpc>
              <a:buNone/>
            </a:pPr>
            <a:r>
              <a:rPr lang="en-US" sz="2200" b="1" dirty="0">
                <a:solidFill>
                  <a:srgbClr val="3B4540"/>
                </a:solidFill>
                <a:latin typeface="Times New Roman" panose="02020603050405020304" pitchFamily="18" charset="0"/>
                <a:ea typeface="Fraunces Extra Bold" pitchFamily="34" charset="-122"/>
                <a:cs typeface="Times New Roman" panose="02020603050405020304" pitchFamily="18" charset="0"/>
              </a:rPr>
              <a:t>What is Technology?</a:t>
            </a:r>
            <a:endParaRPr lang="en-US" sz="2200" dirty="0">
              <a:latin typeface="Times New Roman" panose="02020603050405020304" pitchFamily="18" charset="0"/>
              <a:cs typeface="Times New Roman" panose="02020603050405020304" pitchFamily="18" charset="0"/>
            </a:endParaRPr>
          </a:p>
        </p:txBody>
      </p:sp>
      <p:sp>
        <p:nvSpPr>
          <p:cNvPr id="14" name="Text 3">
            <a:extLst>
              <a:ext uri="{FF2B5EF4-FFF2-40B4-BE49-F238E27FC236}">
                <a16:creationId xmlns:a16="http://schemas.microsoft.com/office/drawing/2014/main" id="{6E29D28A-192B-FF07-7078-33EC2DAD5218}"/>
              </a:ext>
            </a:extLst>
          </p:cNvPr>
          <p:cNvSpPr/>
          <p:nvPr/>
        </p:nvSpPr>
        <p:spPr>
          <a:xfrm>
            <a:off x="7181991" y="3995818"/>
            <a:ext cx="3750469" cy="354330"/>
          </a:xfrm>
          <a:prstGeom prst="rect">
            <a:avLst/>
          </a:prstGeom>
          <a:noFill/>
          <a:ln/>
        </p:spPr>
        <p:txBody>
          <a:bodyPr wrap="none" lIns="0" tIns="0" rIns="0" bIns="0" rtlCol="0" anchor="t"/>
          <a:lstStyle/>
          <a:p>
            <a:pPr marL="0" indent="0">
              <a:lnSpc>
                <a:spcPts val="2750"/>
              </a:lnSpc>
              <a:buNone/>
            </a:pPr>
            <a:r>
              <a:rPr lang="en-US" sz="2200" b="1" dirty="0">
                <a:solidFill>
                  <a:srgbClr val="3B4540"/>
                </a:solidFill>
                <a:latin typeface="Times New Roman" panose="02020603050405020304" pitchFamily="18" charset="0"/>
                <a:ea typeface="Fraunces Extra Bold" pitchFamily="34" charset="-122"/>
                <a:cs typeface="Times New Roman" panose="02020603050405020304" pitchFamily="18" charset="0"/>
              </a:rPr>
              <a:t>Relevance in Management</a:t>
            </a:r>
            <a:endParaRPr lang="en-US" sz="2200" dirty="0">
              <a:latin typeface="Times New Roman" panose="02020603050405020304" pitchFamily="18" charset="0"/>
              <a:cs typeface="Times New Roman" panose="02020603050405020304" pitchFamily="18" charset="0"/>
            </a:endParaRPr>
          </a:p>
        </p:txBody>
      </p:sp>
      <p:sp>
        <p:nvSpPr>
          <p:cNvPr id="15" name="Text 2">
            <a:extLst>
              <a:ext uri="{FF2B5EF4-FFF2-40B4-BE49-F238E27FC236}">
                <a16:creationId xmlns:a16="http://schemas.microsoft.com/office/drawing/2014/main" id="{DDC302FE-FCD2-7156-9D6C-B32E25431225}"/>
              </a:ext>
            </a:extLst>
          </p:cNvPr>
          <p:cNvSpPr/>
          <p:nvPr/>
        </p:nvSpPr>
        <p:spPr>
          <a:xfrm>
            <a:off x="307867" y="4366596"/>
            <a:ext cx="5918121" cy="1451610"/>
          </a:xfrm>
          <a:prstGeom prst="rect">
            <a:avLst/>
          </a:prstGeom>
          <a:noFill/>
          <a:ln/>
        </p:spPr>
        <p:txBody>
          <a:bodyPr wrap="square" lIns="0" tIns="0" rIns="0" bIns="0" rtlCol="0" anchor="t"/>
          <a:lstStyle/>
          <a:p>
            <a:pPr marL="0" indent="0" algn="just">
              <a:lnSpc>
                <a:spcPts val="2850"/>
              </a:lnSpc>
              <a:buNone/>
            </a:pPr>
            <a:r>
              <a:rPr lang="en-US" dirty="0">
                <a:solidFill>
                  <a:srgbClr val="405449"/>
                </a:solidFill>
                <a:latin typeface="Times New Roman" panose="02020603050405020304" pitchFamily="18" charset="0"/>
                <a:ea typeface="Nobile" pitchFamily="34" charset="-122"/>
                <a:cs typeface="Times New Roman" panose="02020603050405020304" pitchFamily="18" charset="0"/>
              </a:rPr>
              <a:t>Technology refers to the tools, techniques, and knowledge used to create products and services, encompassing hardware, software, processes, and information.</a:t>
            </a:r>
            <a:endParaRPr lang="en-US" dirty="0">
              <a:latin typeface="Times New Roman" panose="02020603050405020304" pitchFamily="18" charset="0"/>
              <a:cs typeface="Times New Roman" panose="02020603050405020304" pitchFamily="18" charset="0"/>
            </a:endParaRPr>
          </a:p>
        </p:txBody>
      </p:sp>
      <p:sp>
        <p:nvSpPr>
          <p:cNvPr id="16" name="Text 4">
            <a:extLst>
              <a:ext uri="{FF2B5EF4-FFF2-40B4-BE49-F238E27FC236}">
                <a16:creationId xmlns:a16="http://schemas.microsoft.com/office/drawing/2014/main" id="{57227157-9A25-D1CB-5972-BFF1BFC60350}"/>
              </a:ext>
            </a:extLst>
          </p:cNvPr>
          <p:cNvSpPr/>
          <p:nvPr/>
        </p:nvSpPr>
        <p:spPr>
          <a:xfrm>
            <a:off x="6375838" y="4366596"/>
            <a:ext cx="5816162" cy="1451610"/>
          </a:xfrm>
          <a:prstGeom prst="rect">
            <a:avLst/>
          </a:prstGeom>
          <a:noFill/>
          <a:ln/>
        </p:spPr>
        <p:txBody>
          <a:bodyPr wrap="square" lIns="0" tIns="0" rIns="0" bIns="0" rtlCol="0" anchor="t"/>
          <a:lstStyle/>
          <a:p>
            <a:pPr marL="0" indent="0">
              <a:lnSpc>
                <a:spcPts val="2850"/>
              </a:lnSpc>
              <a:buNone/>
            </a:pPr>
            <a:r>
              <a:rPr lang="en-US" dirty="0">
                <a:solidFill>
                  <a:srgbClr val="405449"/>
                </a:solidFill>
                <a:latin typeface="Times New Roman" panose="02020603050405020304" pitchFamily="18" charset="0"/>
                <a:ea typeface="Nobile" pitchFamily="34" charset="-122"/>
                <a:cs typeface="Times New Roman" panose="02020603050405020304" pitchFamily="18" charset="0"/>
              </a:rPr>
              <a:t>Technology plays a vital role in management by enhancing efficiency, streamlining operations, facilitating communication, and providing insights for better decision-making.</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330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9605FBE5-53A5-5D42-9FD8-FDF6D4418A5A}"/>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0ADB29C3-BD01-3FFA-6925-5A811571DE4F}"/>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26326DE9-FDC1-6ED9-ECD9-C106A9435D6A}"/>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Google Shape;277;p13">
            <a:extLst>
              <a:ext uri="{FF2B5EF4-FFF2-40B4-BE49-F238E27FC236}">
                <a16:creationId xmlns:a16="http://schemas.microsoft.com/office/drawing/2014/main" id="{2148876C-D1B5-CDAE-8FF9-A45873223628}"/>
              </a:ext>
            </a:extLst>
          </p:cNvPr>
          <p:cNvSpPr txBox="1">
            <a:spLocks noGrp="1"/>
          </p:cNvSpPr>
          <p:nvPr/>
        </p:nvSpPr>
        <p:spPr>
          <a:xfrm>
            <a:off x="539038" y="-152136"/>
            <a:ext cx="7030500" cy="99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pPr marL="0" lvl="0" indent="0" algn="l" rtl="0">
              <a:spcBef>
                <a:spcPts val="0"/>
              </a:spcBef>
              <a:spcAft>
                <a:spcPts val="0"/>
              </a:spcAft>
              <a:buNone/>
            </a:pPr>
            <a:r>
              <a:rPr lang="en-GB" sz="4450" dirty="0">
                <a:solidFill>
                  <a:schemeClr val="tx1">
                    <a:lumMod val="65000"/>
                    <a:lumOff val="35000"/>
                  </a:schemeClr>
                </a:solidFill>
                <a:latin typeface="Berlin Sans FB Demi" panose="020E0802020502020306" pitchFamily="34" charset="0"/>
              </a:rPr>
              <a:t>Importance of technological environment </a:t>
            </a:r>
            <a:endParaRPr sz="4450" dirty="0">
              <a:solidFill>
                <a:schemeClr val="tx1">
                  <a:lumMod val="65000"/>
                  <a:lumOff val="35000"/>
                </a:schemeClr>
              </a:solidFill>
              <a:latin typeface="Berlin Sans FB Demi" panose="020E0802020502020306" pitchFamily="34" charset="0"/>
            </a:endParaRPr>
          </a:p>
        </p:txBody>
      </p:sp>
      <p:sp>
        <p:nvSpPr>
          <p:cNvPr id="7" name="Google Shape;279;p13">
            <a:extLst>
              <a:ext uri="{FF2B5EF4-FFF2-40B4-BE49-F238E27FC236}">
                <a16:creationId xmlns:a16="http://schemas.microsoft.com/office/drawing/2014/main" id="{375FA5FD-6132-D66D-D8C0-EE13C753BD94}"/>
              </a:ext>
            </a:extLst>
          </p:cNvPr>
          <p:cNvSpPr txBox="1">
            <a:spLocks noGrp="1"/>
          </p:cNvSpPr>
          <p:nvPr/>
        </p:nvSpPr>
        <p:spPr>
          <a:xfrm>
            <a:off x="758258" y="3429000"/>
            <a:ext cx="5360398" cy="25416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pPr marL="0" lvl="0" indent="0" algn="l" rtl="0">
              <a:spcBef>
                <a:spcPts val="0"/>
              </a:spcBef>
              <a:spcAft>
                <a:spcPts val="0"/>
              </a:spcAft>
              <a:buNone/>
            </a:pPr>
            <a:r>
              <a:rPr lang="en-GB" sz="2400" b="1" dirty="0">
                <a:latin typeface="Times New Roman" panose="02020603050405020304" pitchFamily="18" charset="0"/>
                <a:cs typeface="Times New Roman" panose="02020603050405020304" pitchFamily="18" charset="0"/>
              </a:rPr>
              <a:t>Customer experience: </a:t>
            </a:r>
            <a:endParaRPr sz="2400" b="1" dirty="0">
              <a:latin typeface="Times New Roman" panose="02020603050405020304" pitchFamily="18" charset="0"/>
              <a:cs typeface="Times New Roman" panose="02020603050405020304" pitchFamily="18" charset="0"/>
            </a:endParaRPr>
          </a:p>
          <a:p>
            <a:pPr marL="0" lvl="0" indent="0" algn="l" rtl="0">
              <a:spcBef>
                <a:spcPts val="1200"/>
              </a:spcBef>
              <a:spcAft>
                <a:spcPts val="1200"/>
              </a:spcAft>
              <a:buNone/>
            </a:pPr>
            <a:r>
              <a:rPr lang="en-GB" sz="1600" dirty="0">
                <a:latin typeface="Times New Roman" panose="02020603050405020304" pitchFamily="18" charset="0"/>
                <a:cs typeface="Times New Roman" panose="02020603050405020304" pitchFamily="18" charset="0"/>
              </a:rPr>
              <a:t>Technology can help businesses provide better customer service by making information and services easier to access.</a:t>
            </a:r>
            <a:endParaRPr sz="1600" dirty="0">
              <a:latin typeface="Times New Roman" panose="02020603050405020304" pitchFamily="18" charset="0"/>
              <a:cs typeface="Times New Roman" panose="02020603050405020304" pitchFamily="18" charset="0"/>
            </a:endParaRPr>
          </a:p>
        </p:txBody>
      </p:sp>
      <p:sp>
        <p:nvSpPr>
          <p:cNvPr id="8" name="Google Shape;285;p14">
            <a:extLst>
              <a:ext uri="{FF2B5EF4-FFF2-40B4-BE49-F238E27FC236}">
                <a16:creationId xmlns:a16="http://schemas.microsoft.com/office/drawing/2014/main" id="{8D06E198-CDCB-15E7-40D0-F4DACB666FC8}"/>
              </a:ext>
            </a:extLst>
          </p:cNvPr>
          <p:cNvSpPr txBox="1">
            <a:spLocks noGrp="1"/>
          </p:cNvSpPr>
          <p:nvPr/>
        </p:nvSpPr>
        <p:spPr>
          <a:xfrm>
            <a:off x="758258" y="1371599"/>
            <a:ext cx="7390659" cy="265455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pPr marL="0" lvl="0" indent="0" algn="l" rtl="0">
              <a:spcBef>
                <a:spcPts val="0"/>
              </a:spcBef>
              <a:spcAft>
                <a:spcPts val="0"/>
              </a:spcAft>
              <a:buNone/>
            </a:pPr>
            <a:r>
              <a:rPr lang="en-GB" sz="2400" b="1" dirty="0">
                <a:latin typeface="Times New Roman" panose="02020603050405020304" pitchFamily="18" charset="0"/>
                <a:cs typeface="Times New Roman" panose="02020603050405020304" pitchFamily="18" charset="0"/>
              </a:rPr>
              <a:t>Efficiency:</a:t>
            </a:r>
            <a:r>
              <a:rPr lang="en-GB" sz="1600" dirty="0">
                <a:latin typeface="Times New Roman" panose="02020603050405020304" pitchFamily="18" charset="0"/>
                <a:cs typeface="Times New Roman" panose="02020603050405020304" pitchFamily="18" charset="0"/>
              </a:rPr>
              <a:t> </a:t>
            </a:r>
          </a:p>
          <a:p>
            <a:pPr marL="0" lvl="0" indent="0" algn="l" rtl="0">
              <a:spcBef>
                <a:spcPts val="0"/>
              </a:spcBef>
              <a:spcAft>
                <a:spcPts val="0"/>
              </a:spcAft>
              <a:buNone/>
            </a:pPr>
            <a:r>
              <a:rPr lang="en-GB" sz="1600" dirty="0">
                <a:latin typeface="Times New Roman" panose="02020603050405020304" pitchFamily="18" charset="0"/>
                <a:cs typeface="Times New Roman" panose="02020603050405020304" pitchFamily="18" charset="0"/>
              </a:rPr>
              <a:t>Organizations constantly struggle with the goal of maximizing their output while reducing the inputs. This is where technology is a game changer, especially automation. With automated processes, repetitive and redundant operations take minimal time or </a:t>
            </a:r>
            <a:r>
              <a:rPr lang="en-GB" sz="1600" dirty="0" err="1">
                <a:latin typeface="Times New Roman" panose="02020603050405020304" pitchFamily="18" charset="0"/>
                <a:cs typeface="Times New Roman" panose="02020603050405020304" pitchFamily="18" charset="0"/>
              </a:rPr>
              <a:t>labor</a:t>
            </a:r>
            <a:r>
              <a:rPr lang="en-GB" sz="1600" dirty="0">
                <a:latin typeface="Times New Roman" panose="02020603050405020304" pitchFamily="18" charset="0"/>
                <a:cs typeface="Times New Roman" panose="02020603050405020304" pitchFamily="18" charset="0"/>
              </a:rPr>
              <a:t> while ensuring expected output.</a:t>
            </a:r>
            <a:endParaRPr sz="1600" dirty="0">
              <a:latin typeface="Times New Roman" panose="02020603050405020304" pitchFamily="18" charset="0"/>
              <a:cs typeface="Times New Roman" panose="02020603050405020304" pitchFamily="18" charset="0"/>
            </a:endParaRPr>
          </a:p>
          <a:p>
            <a:pPr marL="0" lvl="0" indent="0" algn="l" rtl="0">
              <a:spcBef>
                <a:spcPts val="1200"/>
              </a:spcBef>
              <a:spcAft>
                <a:spcPts val="1200"/>
              </a:spcAft>
              <a:buNone/>
            </a:pPr>
            <a:endParaRPr dirty="0">
              <a:latin typeface="Times New Roman" panose="02020603050405020304" pitchFamily="18" charset="0"/>
              <a:cs typeface="Times New Roman" panose="02020603050405020304" pitchFamily="18" charset="0"/>
            </a:endParaRPr>
          </a:p>
        </p:txBody>
      </p:sp>
      <p:sp>
        <p:nvSpPr>
          <p:cNvPr id="18" name="Oval 17">
            <a:extLst>
              <a:ext uri="{FF2B5EF4-FFF2-40B4-BE49-F238E27FC236}">
                <a16:creationId xmlns:a16="http://schemas.microsoft.com/office/drawing/2014/main" id="{177D49A4-8753-71AB-DF50-FEC602B3BAF5}"/>
              </a:ext>
            </a:extLst>
          </p:cNvPr>
          <p:cNvSpPr/>
          <p:nvPr/>
        </p:nvSpPr>
        <p:spPr>
          <a:xfrm>
            <a:off x="233823" y="1463775"/>
            <a:ext cx="524435" cy="523220"/>
          </a:xfrm>
          <a:prstGeom prst="ellips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35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latin typeface="Berlin Sans FB Demi" panose="020E0802020502020306" pitchFamily="34" charset="0"/>
              </a:rPr>
              <a:t>1</a:t>
            </a:r>
            <a:endParaRPr lang="en-IN" sz="3600" b="1" dirty="0">
              <a:solidFill>
                <a:schemeClr val="bg1"/>
              </a:solidFill>
              <a:latin typeface="Berlin Sans FB Demi" panose="020E0802020502020306" pitchFamily="34" charset="0"/>
            </a:endParaRPr>
          </a:p>
        </p:txBody>
      </p:sp>
      <p:sp>
        <p:nvSpPr>
          <p:cNvPr id="19" name="Oval 18">
            <a:extLst>
              <a:ext uri="{FF2B5EF4-FFF2-40B4-BE49-F238E27FC236}">
                <a16:creationId xmlns:a16="http://schemas.microsoft.com/office/drawing/2014/main" id="{17C9B057-D2AD-43B7-D12C-B5C1529F256A}"/>
              </a:ext>
            </a:extLst>
          </p:cNvPr>
          <p:cNvSpPr/>
          <p:nvPr/>
        </p:nvSpPr>
        <p:spPr>
          <a:xfrm>
            <a:off x="276820" y="3428999"/>
            <a:ext cx="524435" cy="523220"/>
          </a:xfrm>
          <a:prstGeom prst="ellips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35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latin typeface="Berlin Sans FB Demi" panose="020E0802020502020306" pitchFamily="34" charset="0"/>
              </a:rPr>
              <a:t>2</a:t>
            </a:r>
            <a:endParaRPr lang="en-IN" sz="3600" b="1" dirty="0">
              <a:solidFill>
                <a:schemeClr val="bg1"/>
              </a:solidFill>
              <a:latin typeface="Berlin Sans FB Demi" panose="020E0802020502020306" pitchFamily="34" charset="0"/>
            </a:endParaRPr>
          </a:p>
        </p:txBody>
      </p:sp>
      <p:pic>
        <p:nvPicPr>
          <p:cNvPr id="22" name="Image 0" descr="preencoded.png">
            <a:extLst>
              <a:ext uri="{FF2B5EF4-FFF2-40B4-BE49-F238E27FC236}">
                <a16:creationId xmlns:a16="http://schemas.microsoft.com/office/drawing/2014/main" id="{9813F56A-B9E3-C31E-9BB1-D380BCBC0312}"/>
              </a:ext>
            </a:extLst>
          </p:cNvPr>
          <p:cNvPicPr>
            <a:picLocks noChangeAspect="1"/>
          </p:cNvPicPr>
          <p:nvPr/>
        </p:nvPicPr>
        <p:blipFill>
          <a:blip r:embed="rId2">
            <a:duotone>
              <a:prstClr val="black"/>
              <a:schemeClr val="tx2">
                <a:tint val="45000"/>
                <a:satMod val="400000"/>
              </a:schemeClr>
            </a:duotone>
          </a:blip>
          <a:stretch>
            <a:fillRect/>
          </a:stretch>
        </p:blipFill>
        <p:spPr>
          <a:xfrm>
            <a:off x="8390224" y="1463670"/>
            <a:ext cx="3567953" cy="5351930"/>
          </a:xfrm>
          <a:prstGeom prst="rect">
            <a:avLst/>
          </a:prstGeom>
        </p:spPr>
      </p:pic>
    </p:spTree>
    <p:extLst>
      <p:ext uri="{BB962C8B-B14F-4D97-AF65-F5344CB8AC3E}">
        <p14:creationId xmlns:p14="http://schemas.microsoft.com/office/powerpoint/2010/main" val="3283007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91675EE2-CFA9-C419-7595-86504DB5CD88}"/>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6517081D-66A0-B6C3-A2BD-4A8903D11424}"/>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3144B251-E106-B413-A927-C2CC80E75B2E}"/>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Parallelogram 6">
            <a:extLst>
              <a:ext uri="{FF2B5EF4-FFF2-40B4-BE49-F238E27FC236}">
                <a16:creationId xmlns:a16="http://schemas.microsoft.com/office/drawing/2014/main" id="{E1F768F8-1AF6-E635-CAF0-48E05DA42C06}"/>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Parallelogram 7">
            <a:extLst>
              <a:ext uri="{FF2B5EF4-FFF2-40B4-BE49-F238E27FC236}">
                <a16:creationId xmlns:a16="http://schemas.microsoft.com/office/drawing/2014/main" id="{475005DB-F876-F632-8E81-BC43FF5B3F2E}"/>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Parallelogram 8">
            <a:extLst>
              <a:ext uri="{FF2B5EF4-FFF2-40B4-BE49-F238E27FC236}">
                <a16:creationId xmlns:a16="http://schemas.microsoft.com/office/drawing/2014/main" id="{74D128A8-FE1B-6B20-18EC-2F017E2CA5EE}"/>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Google Shape;277;p13">
            <a:extLst>
              <a:ext uri="{FF2B5EF4-FFF2-40B4-BE49-F238E27FC236}">
                <a16:creationId xmlns:a16="http://schemas.microsoft.com/office/drawing/2014/main" id="{9FBC899C-2D26-5D93-3B1E-25841846EDDC}"/>
              </a:ext>
            </a:extLst>
          </p:cNvPr>
          <p:cNvSpPr txBox="1">
            <a:spLocks noGrp="1"/>
          </p:cNvSpPr>
          <p:nvPr/>
        </p:nvSpPr>
        <p:spPr>
          <a:xfrm>
            <a:off x="539038" y="-152136"/>
            <a:ext cx="7030500" cy="99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pPr marL="0" lvl="0" indent="0" algn="l" rtl="0">
              <a:spcBef>
                <a:spcPts val="0"/>
              </a:spcBef>
              <a:spcAft>
                <a:spcPts val="0"/>
              </a:spcAft>
              <a:buNone/>
            </a:pPr>
            <a:r>
              <a:rPr lang="en-GB" sz="4450" dirty="0">
                <a:solidFill>
                  <a:schemeClr val="tx1">
                    <a:lumMod val="65000"/>
                    <a:lumOff val="35000"/>
                  </a:schemeClr>
                </a:solidFill>
                <a:latin typeface="Berlin Sans FB Demi" panose="020E0802020502020306" pitchFamily="34" charset="0"/>
              </a:rPr>
              <a:t>Importance of technological environment </a:t>
            </a:r>
            <a:endParaRPr sz="4450" dirty="0">
              <a:solidFill>
                <a:schemeClr val="tx1">
                  <a:lumMod val="65000"/>
                  <a:lumOff val="35000"/>
                </a:schemeClr>
              </a:solidFill>
              <a:latin typeface="Berlin Sans FB Demi" panose="020E0802020502020306" pitchFamily="34" charset="0"/>
            </a:endParaRPr>
          </a:p>
        </p:txBody>
      </p:sp>
      <p:pic>
        <p:nvPicPr>
          <p:cNvPr id="15" name="Image 0" descr="preencoded.png">
            <a:extLst>
              <a:ext uri="{FF2B5EF4-FFF2-40B4-BE49-F238E27FC236}">
                <a16:creationId xmlns:a16="http://schemas.microsoft.com/office/drawing/2014/main" id="{F43309F5-5E7E-9E7C-36EC-C751EE49F9F8}"/>
              </a:ext>
            </a:extLst>
          </p:cNvPr>
          <p:cNvPicPr>
            <a:picLocks noChangeAspect="1"/>
          </p:cNvPicPr>
          <p:nvPr/>
        </p:nvPicPr>
        <p:blipFill>
          <a:blip r:embed="rId2">
            <a:duotone>
              <a:prstClr val="black"/>
              <a:schemeClr val="tx2">
                <a:tint val="45000"/>
                <a:satMod val="400000"/>
              </a:schemeClr>
            </a:duotone>
          </a:blip>
          <a:stretch>
            <a:fillRect/>
          </a:stretch>
        </p:blipFill>
        <p:spPr>
          <a:xfrm>
            <a:off x="8390224" y="1463670"/>
            <a:ext cx="3567953" cy="5351930"/>
          </a:xfrm>
          <a:prstGeom prst="rect">
            <a:avLst/>
          </a:prstGeom>
        </p:spPr>
      </p:pic>
      <p:sp>
        <p:nvSpPr>
          <p:cNvPr id="16" name="Google Shape;278;p13">
            <a:extLst>
              <a:ext uri="{FF2B5EF4-FFF2-40B4-BE49-F238E27FC236}">
                <a16:creationId xmlns:a16="http://schemas.microsoft.com/office/drawing/2014/main" id="{EF793C4C-E349-CDA3-C18B-D1ACF74AD70A}"/>
              </a:ext>
            </a:extLst>
          </p:cNvPr>
          <p:cNvSpPr txBox="1">
            <a:spLocks noGrp="1"/>
          </p:cNvSpPr>
          <p:nvPr/>
        </p:nvSpPr>
        <p:spPr>
          <a:xfrm>
            <a:off x="730919" y="1674106"/>
            <a:ext cx="7259554" cy="25416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pPr marL="0" lvl="0" indent="0" algn="l" rtl="0">
              <a:spcBef>
                <a:spcPts val="0"/>
              </a:spcBef>
              <a:spcAft>
                <a:spcPts val="0"/>
              </a:spcAft>
              <a:buNone/>
            </a:pPr>
            <a:r>
              <a:rPr lang="en-GB" sz="2400" b="1" dirty="0">
                <a:latin typeface="Times New Roman" panose="02020603050405020304" pitchFamily="18" charset="0"/>
                <a:cs typeface="Times New Roman" panose="02020603050405020304" pitchFamily="18" charset="0"/>
              </a:rPr>
              <a:t>Competitive advantage: </a:t>
            </a:r>
            <a:endParaRPr sz="2400" b="1" dirty="0">
              <a:latin typeface="Times New Roman" panose="02020603050405020304" pitchFamily="18" charset="0"/>
              <a:cs typeface="Times New Roman" panose="02020603050405020304" pitchFamily="18" charset="0"/>
            </a:endParaRPr>
          </a:p>
          <a:p>
            <a:pPr marL="0" lvl="0" indent="0" algn="l" rtl="0">
              <a:spcBef>
                <a:spcPts val="1200"/>
              </a:spcBef>
              <a:spcAft>
                <a:spcPts val="1200"/>
              </a:spcAft>
              <a:buNone/>
            </a:pPr>
            <a:r>
              <a:rPr lang="en-GB" sz="1600" dirty="0">
                <a:latin typeface="Times New Roman" panose="02020603050405020304" pitchFamily="18" charset="0"/>
                <a:cs typeface="Times New Roman" panose="02020603050405020304" pitchFamily="18" charset="0"/>
              </a:rPr>
              <a:t>Technology can help businesses develop unique products and services, or provide services faster than competitors.</a:t>
            </a:r>
            <a:endParaRPr sz="1600" dirty="0">
              <a:latin typeface="Times New Roman" panose="02020603050405020304" pitchFamily="18" charset="0"/>
              <a:cs typeface="Times New Roman" panose="02020603050405020304" pitchFamily="18" charset="0"/>
            </a:endParaRPr>
          </a:p>
        </p:txBody>
      </p:sp>
      <p:sp>
        <p:nvSpPr>
          <p:cNvPr id="17" name="Google Shape;286;p14">
            <a:extLst>
              <a:ext uri="{FF2B5EF4-FFF2-40B4-BE49-F238E27FC236}">
                <a16:creationId xmlns:a16="http://schemas.microsoft.com/office/drawing/2014/main" id="{63C77CAC-3313-AAEB-1A93-ADC689AE59CF}"/>
              </a:ext>
            </a:extLst>
          </p:cNvPr>
          <p:cNvSpPr txBox="1">
            <a:spLocks noGrp="1"/>
          </p:cNvSpPr>
          <p:nvPr/>
        </p:nvSpPr>
        <p:spPr>
          <a:xfrm>
            <a:off x="665393" y="3429000"/>
            <a:ext cx="7555390" cy="25416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pPr marL="0" lvl="0" indent="0" algn="l" rtl="0">
              <a:spcBef>
                <a:spcPts val="0"/>
              </a:spcBef>
              <a:spcAft>
                <a:spcPts val="0"/>
              </a:spcAft>
              <a:buNone/>
            </a:pPr>
            <a:r>
              <a:rPr lang="en-GB" sz="2400" b="1" dirty="0">
                <a:latin typeface="Times New Roman" panose="02020603050405020304" pitchFamily="18" charset="0"/>
                <a:cs typeface="Times New Roman" panose="02020603050405020304" pitchFamily="18" charset="0"/>
              </a:rPr>
              <a:t>Cost savings:</a:t>
            </a:r>
            <a:endParaRPr sz="2400" b="1" dirty="0">
              <a:latin typeface="Times New Roman" panose="02020603050405020304" pitchFamily="18" charset="0"/>
              <a:cs typeface="Times New Roman" panose="02020603050405020304" pitchFamily="18" charset="0"/>
            </a:endParaRPr>
          </a:p>
          <a:p>
            <a:pPr marL="0" lvl="0" indent="0" algn="l" rtl="0">
              <a:spcBef>
                <a:spcPts val="1200"/>
              </a:spcBef>
              <a:spcAft>
                <a:spcPts val="1200"/>
              </a:spcAft>
              <a:buNone/>
            </a:pPr>
            <a:r>
              <a:rPr lang="en-GB" sz="1600" dirty="0">
                <a:latin typeface="Times New Roman" panose="02020603050405020304" pitchFamily="18" charset="0"/>
                <a:cs typeface="Times New Roman" panose="02020603050405020304" pitchFamily="18" charset="0"/>
              </a:rPr>
              <a:t>Technology can help businesses reduce costs by reducing </a:t>
            </a:r>
            <a:r>
              <a:rPr lang="en-GB" sz="1600" dirty="0" err="1">
                <a:latin typeface="Times New Roman" panose="02020603050405020304" pitchFamily="18" charset="0"/>
                <a:cs typeface="Times New Roman" panose="02020603050405020304" pitchFamily="18" charset="0"/>
              </a:rPr>
              <a:t>labor</a:t>
            </a:r>
            <a:r>
              <a:rPr lang="en-GB" sz="1600" dirty="0">
                <a:latin typeface="Times New Roman" panose="02020603050405020304" pitchFamily="18" charset="0"/>
                <a:cs typeface="Times New Roman" panose="02020603050405020304" pitchFamily="18" charset="0"/>
              </a:rPr>
              <a:t> costs and overhead. </a:t>
            </a:r>
            <a:r>
              <a:rPr lang="en-GB" sz="1600" dirty="0">
                <a:latin typeface="Times New Roman" panose="02020603050405020304" pitchFamily="18" charset="0"/>
                <a:ea typeface="Arial"/>
                <a:cs typeface="Times New Roman" panose="02020603050405020304" pitchFamily="18" charset="0"/>
                <a:sym typeface="Arial"/>
              </a:rPr>
              <a:t>Since machines are way faster than humans, certain tasks that may require an incredible amount of manual work and attention to detail can be easily accomplished with the help of technology.</a:t>
            </a:r>
            <a:endParaRPr sz="1200" dirty="0">
              <a:latin typeface="Times New Roman" panose="02020603050405020304" pitchFamily="18" charset="0"/>
              <a:ea typeface="Arial"/>
              <a:cs typeface="Times New Roman" panose="02020603050405020304" pitchFamily="18" charset="0"/>
              <a:sym typeface="Arial"/>
            </a:endParaRPr>
          </a:p>
        </p:txBody>
      </p:sp>
      <p:sp>
        <p:nvSpPr>
          <p:cNvPr id="18" name="Oval 17">
            <a:extLst>
              <a:ext uri="{FF2B5EF4-FFF2-40B4-BE49-F238E27FC236}">
                <a16:creationId xmlns:a16="http://schemas.microsoft.com/office/drawing/2014/main" id="{8184CCF8-7833-091F-9E63-A5CFDE23D180}"/>
              </a:ext>
            </a:extLst>
          </p:cNvPr>
          <p:cNvSpPr/>
          <p:nvPr/>
        </p:nvSpPr>
        <p:spPr>
          <a:xfrm>
            <a:off x="182041" y="1674106"/>
            <a:ext cx="524435" cy="523220"/>
          </a:xfrm>
          <a:prstGeom prst="ellips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35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latin typeface="Berlin Sans FB Demi" panose="020E0802020502020306" pitchFamily="34" charset="0"/>
              </a:rPr>
              <a:t>3</a:t>
            </a:r>
            <a:endParaRPr lang="en-IN" sz="3600" b="1" dirty="0">
              <a:solidFill>
                <a:schemeClr val="bg1"/>
              </a:solidFill>
              <a:latin typeface="Berlin Sans FB Demi" panose="020E0802020502020306" pitchFamily="34" charset="0"/>
            </a:endParaRPr>
          </a:p>
        </p:txBody>
      </p:sp>
      <p:sp>
        <p:nvSpPr>
          <p:cNvPr id="19" name="Oval 18">
            <a:extLst>
              <a:ext uri="{FF2B5EF4-FFF2-40B4-BE49-F238E27FC236}">
                <a16:creationId xmlns:a16="http://schemas.microsoft.com/office/drawing/2014/main" id="{E43C57D0-BE17-F5EE-D353-533D1B711963}"/>
              </a:ext>
            </a:extLst>
          </p:cNvPr>
          <p:cNvSpPr/>
          <p:nvPr/>
        </p:nvSpPr>
        <p:spPr>
          <a:xfrm>
            <a:off x="116515" y="3429000"/>
            <a:ext cx="524435" cy="523220"/>
          </a:xfrm>
          <a:prstGeom prst="ellips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35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latin typeface="Berlin Sans FB Demi" panose="020E0802020502020306" pitchFamily="34" charset="0"/>
              </a:rPr>
              <a:t>4</a:t>
            </a:r>
            <a:endParaRPr lang="en-IN" sz="3600" b="1" dirty="0">
              <a:solidFill>
                <a:schemeClr val="bg1"/>
              </a:solidFill>
              <a:latin typeface="Berlin Sans FB Demi" panose="020E0802020502020306" pitchFamily="34" charset="0"/>
            </a:endParaRPr>
          </a:p>
        </p:txBody>
      </p:sp>
    </p:spTree>
    <p:extLst>
      <p:ext uri="{BB962C8B-B14F-4D97-AF65-F5344CB8AC3E}">
        <p14:creationId xmlns:p14="http://schemas.microsoft.com/office/powerpoint/2010/main" val="2362670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0040F017-BA21-1189-0F94-6AAC59DBFD07}"/>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856C7670-09FB-816E-A76E-5902F71BB26D}"/>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99B1878E-9EBB-A0F0-017D-1CCB632CC9A2}"/>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2E694392-F345-64C6-AE9E-CDFC3D4C40AC}"/>
              </a:ext>
            </a:extLst>
          </p:cNvPr>
          <p:cNvSpPr txBox="1"/>
          <p:nvPr/>
        </p:nvSpPr>
        <p:spPr>
          <a:xfrm>
            <a:off x="595594" y="203450"/>
            <a:ext cx="7587503" cy="683842"/>
          </a:xfrm>
          <a:prstGeom prst="rect">
            <a:avLst/>
          </a:prstGeom>
          <a:noFill/>
        </p:spPr>
        <p:txBody>
          <a:bodyPr wrap="square">
            <a:spAutoFit/>
          </a:bodyPr>
          <a:lstStyle/>
          <a:p>
            <a:pPr marL="0" indent="0">
              <a:lnSpc>
                <a:spcPts val="5050"/>
              </a:lnSpc>
              <a:buNone/>
            </a:pPr>
            <a:r>
              <a:rPr lang="en-US" sz="3600" b="1" dirty="0">
                <a:solidFill>
                  <a:srgbClr val="3B4540"/>
                </a:solidFill>
                <a:latin typeface="Berlin Sans FB Demi" panose="020E0802020502020306" pitchFamily="34" charset="0"/>
                <a:ea typeface="Fraunces Extra Bold" pitchFamily="34" charset="-122"/>
                <a:cs typeface="Fraunces Extra Bold" pitchFamily="34" charset="-120"/>
              </a:rPr>
              <a:t>Dynamics of Technological Change</a:t>
            </a:r>
            <a:endParaRPr lang="en-US" sz="3600" dirty="0">
              <a:latin typeface="Berlin Sans FB Demi" panose="020E0802020502020306" pitchFamily="34" charset="0"/>
            </a:endParaRPr>
          </a:p>
        </p:txBody>
      </p:sp>
      <p:sp>
        <p:nvSpPr>
          <p:cNvPr id="7" name="Arrow: Pentagon 6">
            <a:extLst>
              <a:ext uri="{FF2B5EF4-FFF2-40B4-BE49-F238E27FC236}">
                <a16:creationId xmlns:a16="http://schemas.microsoft.com/office/drawing/2014/main" id="{5E1B96D1-E49D-C930-581B-5E14657F0AAE}"/>
              </a:ext>
            </a:extLst>
          </p:cNvPr>
          <p:cNvSpPr/>
          <p:nvPr/>
        </p:nvSpPr>
        <p:spPr>
          <a:xfrm>
            <a:off x="0" y="1575050"/>
            <a:ext cx="4817408" cy="811811"/>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Chevron 7">
            <a:extLst>
              <a:ext uri="{FF2B5EF4-FFF2-40B4-BE49-F238E27FC236}">
                <a16:creationId xmlns:a16="http://schemas.microsoft.com/office/drawing/2014/main" id="{B3A80300-2C10-9DED-8335-BB321E8A393E}"/>
              </a:ext>
            </a:extLst>
          </p:cNvPr>
          <p:cNvSpPr/>
          <p:nvPr/>
        </p:nvSpPr>
        <p:spPr>
          <a:xfrm>
            <a:off x="4519038" y="1549291"/>
            <a:ext cx="614378" cy="837570"/>
          </a:xfrm>
          <a:prstGeom prst="chevron">
            <a:avLst>
              <a:gd name="adj" fmla="val 64545"/>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9" name="Arrow: Chevron 8">
            <a:extLst>
              <a:ext uri="{FF2B5EF4-FFF2-40B4-BE49-F238E27FC236}">
                <a16:creationId xmlns:a16="http://schemas.microsoft.com/office/drawing/2014/main" id="{53DA2AEF-1175-44D0-1300-370E578C4B5F}"/>
              </a:ext>
            </a:extLst>
          </p:cNvPr>
          <p:cNvSpPr/>
          <p:nvPr/>
        </p:nvSpPr>
        <p:spPr>
          <a:xfrm>
            <a:off x="4826227" y="1545475"/>
            <a:ext cx="614378" cy="837570"/>
          </a:xfrm>
          <a:prstGeom prst="chevron">
            <a:avLst>
              <a:gd name="adj" fmla="val 64545"/>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3" name="TextBox 12">
            <a:extLst>
              <a:ext uri="{FF2B5EF4-FFF2-40B4-BE49-F238E27FC236}">
                <a16:creationId xmlns:a16="http://schemas.microsoft.com/office/drawing/2014/main" id="{7601124F-072C-12B6-5A3A-2CEA9DD5CE03}"/>
              </a:ext>
            </a:extLst>
          </p:cNvPr>
          <p:cNvSpPr txBox="1"/>
          <p:nvPr/>
        </p:nvSpPr>
        <p:spPr>
          <a:xfrm>
            <a:off x="158004" y="1764558"/>
            <a:ext cx="4817408" cy="399405"/>
          </a:xfrm>
          <a:prstGeom prst="rect">
            <a:avLst/>
          </a:prstGeom>
          <a:noFill/>
        </p:spPr>
        <p:txBody>
          <a:bodyPr wrap="square">
            <a:spAutoFit/>
          </a:bodyPr>
          <a:lstStyle/>
          <a:p>
            <a:pPr>
              <a:lnSpc>
                <a:spcPct val="107000"/>
              </a:lnSpc>
              <a:spcAft>
                <a:spcPts val="800"/>
              </a:spcAft>
            </a:pPr>
            <a:r>
              <a:rPr lang="en-IN" sz="2000" b="1" u="sng" dirty="0">
                <a:effectLst/>
                <a:latin typeface="Times New Roman" panose="02020603050405020304" pitchFamily="18" charset="0"/>
                <a:ea typeface="Calibri" panose="020F0502020204030204" pitchFamily="34" charset="0"/>
                <a:cs typeface="Times New Roman" panose="02020603050405020304" pitchFamily="18" charset="0"/>
              </a:rPr>
              <a:t>Factors Driving Technological Change:-</a:t>
            </a:r>
          </a:p>
        </p:txBody>
      </p:sp>
      <p:sp>
        <p:nvSpPr>
          <p:cNvPr id="15" name="Flowchart: Process 14">
            <a:extLst>
              <a:ext uri="{FF2B5EF4-FFF2-40B4-BE49-F238E27FC236}">
                <a16:creationId xmlns:a16="http://schemas.microsoft.com/office/drawing/2014/main" id="{08899B4F-AEFD-DBD7-97BD-AE901C61DBD3}"/>
              </a:ext>
            </a:extLst>
          </p:cNvPr>
          <p:cNvSpPr/>
          <p:nvPr/>
        </p:nvSpPr>
        <p:spPr>
          <a:xfrm>
            <a:off x="363071" y="2675965"/>
            <a:ext cx="4463156" cy="837570"/>
          </a:xfrm>
          <a:prstGeom prst="flowChartProcess">
            <a:avLst/>
          </a:prstGeom>
          <a:noFill/>
          <a:ln w="952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17" name="Right Triangle 16">
            <a:extLst>
              <a:ext uri="{FF2B5EF4-FFF2-40B4-BE49-F238E27FC236}">
                <a16:creationId xmlns:a16="http://schemas.microsoft.com/office/drawing/2014/main" id="{DDD7D57C-C0C2-346B-7D59-8B4C5320F293}"/>
              </a:ext>
            </a:extLst>
          </p:cNvPr>
          <p:cNvSpPr/>
          <p:nvPr/>
        </p:nvSpPr>
        <p:spPr>
          <a:xfrm>
            <a:off x="363070" y="2908418"/>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ight Triangle 17">
            <a:extLst>
              <a:ext uri="{FF2B5EF4-FFF2-40B4-BE49-F238E27FC236}">
                <a16:creationId xmlns:a16="http://schemas.microsoft.com/office/drawing/2014/main" id="{D68AFEA1-3618-B28C-DD06-A275D742CF7B}"/>
              </a:ext>
            </a:extLst>
          </p:cNvPr>
          <p:cNvSpPr/>
          <p:nvPr/>
        </p:nvSpPr>
        <p:spPr>
          <a:xfrm rot="16200000" flipH="1">
            <a:off x="4160598" y="2736477"/>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0CC4E6FE-9AAE-1912-ECDB-54A11804A550}"/>
              </a:ext>
            </a:extLst>
          </p:cNvPr>
          <p:cNvSpPr txBox="1"/>
          <p:nvPr/>
        </p:nvSpPr>
        <p:spPr>
          <a:xfrm>
            <a:off x="907676" y="2783979"/>
            <a:ext cx="3494970" cy="671915"/>
          </a:xfrm>
          <a:prstGeom prst="rect">
            <a:avLst/>
          </a:prstGeom>
          <a:noFill/>
        </p:spPr>
        <p:txBody>
          <a:bodyPr wrap="square" rtlCol="0">
            <a:spAutoFit/>
          </a:bodyPr>
          <a:lstStyle/>
          <a:p>
            <a:pPr marL="342900" lvl="0" indent="-342900">
              <a:lnSpc>
                <a:spcPct val="107000"/>
              </a:lnSpc>
              <a:spcAft>
                <a:spcPts val="800"/>
              </a:spcAft>
              <a:buFont typeface="+mj-lt"/>
              <a:buAutoNum type="arabicPeriod"/>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Research and Development (R&amp;D)</a:t>
            </a:r>
          </a:p>
        </p:txBody>
      </p:sp>
      <p:sp>
        <p:nvSpPr>
          <p:cNvPr id="20" name="Flowchart: Process 19">
            <a:extLst>
              <a:ext uri="{FF2B5EF4-FFF2-40B4-BE49-F238E27FC236}">
                <a16:creationId xmlns:a16="http://schemas.microsoft.com/office/drawing/2014/main" id="{29DD3A2D-A4FD-EAAE-2B6E-429BFB4C8CA5}"/>
              </a:ext>
            </a:extLst>
          </p:cNvPr>
          <p:cNvSpPr/>
          <p:nvPr/>
        </p:nvSpPr>
        <p:spPr>
          <a:xfrm>
            <a:off x="6096001" y="2675965"/>
            <a:ext cx="4463156" cy="837570"/>
          </a:xfrm>
          <a:prstGeom prst="flowChartProcess">
            <a:avLst/>
          </a:prstGeom>
          <a:noFill/>
          <a:ln w="952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1" name="Right Triangle 20">
            <a:extLst>
              <a:ext uri="{FF2B5EF4-FFF2-40B4-BE49-F238E27FC236}">
                <a16:creationId xmlns:a16="http://schemas.microsoft.com/office/drawing/2014/main" id="{22D163C1-2BE5-A42E-A8B4-E60DFCEE041A}"/>
              </a:ext>
            </a:extLst>
          </p:cNvPr>
          <p:cNvSpPr/>
          <p:nvPr/>
        </p:nvSpPr>
        <p:spPr>
          <a:xfrm>
            <a:off x="6096000" y="2908418"/>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ight Triangle 21">
            <a:extLst>
              <a:ext uri="{FF2B5EF4-FFF2-40B4-BE49-F238E27FC236}">
                <a16:creationId xmlns:a16="http://schemas.microsoft.com/office/drawing/2014/main" id="{955C2A83-C205-1227-9138-52F26A580555}"/>
              </a:ext>
            </a:extLst>
          </p:cNvPr>
          <p:cNvSpPr/>
          <p:nvPr/>
        </p:nvSpPr>
        <p:spPr>
          <a:xfrm rot="16200000" flipH="1">
            <a:off x="9893528" y="2736477"/>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Flowchart: Process 22">
            <a:extLst>
              <a:ext uri="{FF2B5EF4-FFF2-40B4-BE49-F238E27FC236}">
                <a16:creationId xmlns:a16="http://schemas.microsoft.com/office/drawing/2014/main" id="{4A0BC761-55E6-A4D7-77A4-96EA78E0C828}"/>
              </a:ext>
            </a:extLst>
          </p:cNvPr>
          <p:cNvSpPr/>
          <p:nvPr/>
        </p:nvSpPr>
        <p:spPr>
          <a:xfrm>
            <a:off x="363071" y="4630271"/>
            <a:ext cx="4463156" cy="837570"/>
          </a:xfrm>
          <a:prstGeom prst="flowChartProcess">
            <a:avLst/>
          </a:prstGeom>
          <a:noFill/>
          <a:ln w="952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4" name="Right Triangle 23">
            <a:extLst>
              <a:ext uri="{FF2B5EF4-FFF2-40B4-BE49-F238E27FC236}">
                <a16:creationId xmlns:a16="http://schemas.microsoft.com/office/drawing/2014/main" id="{6F51E27F-AA1C-2D83-8335-E9A00AF0DC0E}"/>
              </a:ext>
            </a:extLst>
          </p:cNvPr>
          <p:cNvSpPr/>
          <p:nvPr/>
        </p:nvSpPr>
        <p:spPr>
          <a:xfrm>
            <a:off x="363070" y="4862724"/>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ight Triangle 24">
            <a:extLst>
              <a:ext uri="{FF2B5EF4-FFF2-40B4-BE49-F238E27FC236}">
                <a16:creationId xmlns:a16="http://schemas.microsoft.com/office/drawing/2014/main" id="{192D081C-7677-884C-D08C-D9583A3EB56D}"/>
              </a:ext>
            </a:extLst>
          </p:cNvPr>
          <p:cNvSpPr/>
          <p:nvPr/>
        </p:nvSpPr>
        <p:spPr>
          <a:xfrm rot="16200000" flipH="1">
            <a:off x="4160598" y="4690783"/>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Flowchart: Process 25">
            <a:extLst>
              <a:ext uri="{FF2B5EF4-FFF2-40B4-BE49-F238E27FC236}">
                <a16:creationId xmlns:a16="http://schemas.microsoft.com/office/drawing/2014/main" id="{8255F4CC-5ED0-DFB2-B879-5C3635544BCE}"/>
              </a:ext>
            </a:extLst>
          </p:cNvPr>
          <p:cNvSpPr/>
          <p:nvPr/>
        </p:nvSpPr>
        <p:spPr>
          <a:xfrm>
            <a:off x="6096000" y="4576919"/>
            <a:ext cx="4463156" cy="837570"/>
          </a:xfrm>
          <a:prstGeom prst="flowChartProcess">
            <a:avLst/>
          </a:prstGeom>
          <a:noFill/>
          <a:ln w="952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7" name="Right Triangle 26">
            <a:extLst>
              <a:ext uri="{FF2B5EF4-FFF2-40B4-BE49-F238E27FC236}">
                <a16:creationId xmlns:a16="http://schemas.microsoft.com/office/drawing/2014/main" id="{60F8C4CC-4D0D-4DB1-A454-5AF27571ACFF}"/>
              </a:ext>
            </a:extLst>
          </p:cNvPr>
          <p:cNvSpPr/>
          <p:nvPr/>
        </p:nvSpPr>
        <p:spPr>
          <a:xfrm>
            <a:off x="6095999" y="4809372"/>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ight Triangle 27">
            <a:extLst>
              <a:ext uri="{FF2B5EF4-FFF2-40B4-BE49-F238E27FC236}">
                <a16:creationId xmlns:a16="http://schemas.microsoft.com/office/drawing/2014/main" id="{1F2847A7-349E-E725-92FD-077E829F9E6C}"/>
              </a:ext>
            </a:extLst>
          </p:cNvPr>
          <p:cNvSpPr/>
          <p:nvPr/>
        </p:nvSpPr>
        <p:spPr>
          <a:xfrm rot="16200000" flipH="1">
            <a:off x="9893527" y="4637431"/>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369272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TotalTime>
  <Words>271</Words>
  <Application>Microsoft Office PowerPoint</Application>
  <PresentationFormat>Widescreen</PresentationFormat>
  <Paragraphs>25</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Berlin Sans FB Demi</vt:lpstr>
      <vt:lpstr>Calibri</vt:lpstr>
      <vt:lpstr>Calibri Light</vt:lpstr>
      <vt:lpstr>Fraunces Extra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timsr.lab2@outlook.com</dc:creator>
  <cp:lastModifiedBy>timsr.lab2@outlook.com</cp:lastModifiedBy>
  <cp:revision>1</cp:revision>
  <dcterms:created xsi:type="dcterms:W3CDTF">2024-12-19T02:38:57Z</dcterms:created>
  <dcterms:modified xsi:type="dcterms:W3CDTF">2024-12-19T04:14:16Z</dcterms:modified>
</cp:coreProperties>
</file>

<file path=docProps/thumbnail.jpeg>
</file>